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  <p:sldMasterId id="2147483681" r:id="rId5"/>
    <p:sldMasterId id="2147483694" r:id="rId6"/>
  </p:sldMasterIdLst>
  <p:notesMasterIdLst>
    <p:notesMasterId r:id="rId15"/>
  </p:notesMasterIdLst>
  <p:sldIdLst>
    <p:sldId id="256" r:id="rId7"/>
    <p:sldId id="289" r:id="rId8"/>
    <p:sldId id="290" r:id="rId9"/>
    <p:sldId id="291" r:id="rId10"/>
    <p:sldId id="292" r:id="rId11"/>
    <p:sldId id="293" r:id="rId12"/>
    <p:sldId id="294" r:id="rId13"/>
    <p:sldId id="2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014"/>
    <a:srgbClr val="3BB273"/>
    <a:srgbClr val="FFB703"/>
    <a:srgbClr val="F8F9FA"/>
    <a:srgbClr val="F7CECC"/>
    <a:srgbClr val="FFF2CE"/>
    <a:srgbClr val="D8E7FA"/>
    <a:srgbClr val="D5E8D4"/>
    <a:srgbClr val="E2D5E7"/>
    <a:srgbClr val="BD6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5DF112-BB65-4A63-BFBD-B65EE2F0D1BD}" v="1351" vWet="1353" dt="2022-06-03T07:45:10.394"/>
    <p1510:client id="{EA864B28-1394-483B-8ED2-640CC1C52E99}" v="5" dt="2022-06-03T07:46:52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79" d="100"/>
          <a:sy n="79" d="100"/>
        </p:scale>
        <p:origin x="7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1F675-22E2-4F20-A987-6E14BADAF690}" type="datetimeFigureOut">
              <a:rPr lang="it-IT" smtClean="0"/>
              <a:t>13/06/2023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1E4F1-7751-4F8D-A410-AB9CA87BD4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39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1E4F1-7751-4F8D-A410-AB9CA87BD4C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325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4E2EABE5-A559-4B81-2888-0CA25A18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351" y="898464"/>
            <a:ext cx="2940337" cy="1795776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A32DDD7F-C54E-C9F7-6473-B7B0854F6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888" y="894240"/>
            <a:ext cx="6480000" cy="1800000"/>
          </a:xfrm>
          <a:prstGeom prst="rect">
            <a:avLst/>
          </a:prstGeom>
        </p:spPr>
      </p:pic>
      <p:sp>
        <p:nvSpPr>
          <p:cNvPr id="18" name="Sottotitolo 2">
            <a:extLst>
              <a:ext uri="{FF2B5EF4-FFF2-40B4-BE49-F238E27FC236}">
                <a16:creationId xmlns:a16="http://schemas.microsoft.com/office/drawing/2014/main" id="{E70411FF-838B-D03D-4635-57BF9E82F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76124"/>
            <a:ext cx="9144000" cy="1208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19" name="Segnaposto data 3">
            <a:extLst>
              <a:ext uri="{FF2B5EF4-FFF2-40B4-BE49-F238E27FC236}">
                <a16:creationId xmlns:a16="http://schemas.microsoft.com/office/drawing/2014/main" id="{019C1A05-B696-50A8-20D9-F011CD5D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6DFE9D-F813-4750-9719-C08BB59DCCC4}" type="datetimeFigureOut">
              <a:rPr lang="it-IT" smtClean="0"/>
              <a:t>13/06/2023</a:t>
            </a:fld>
            <a:endParaRPr lang="it-IT"/>
          </a:p>
        </p:txBody>
      </p:sp>
      <p:sp>
        <p:nvSpPr>
          <p:cNvPr id="20" name="Segnaposto piè di pagina 4">
            <a:extLst>
              <a:ext uri="{FF2B5EF4-FFF2-40B4-BE49-F238E27FC236}">
                <a16:creationId xmlns:a16="http://schemas.microsoft.com/office/drawing/2014/main" id="{936349D8-BEC9-C841-9B73-A5CA4535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21" name="Segnaposto numero diapositiva 5">
            <a:extLst>
              <a:ext uri="{FF2B5EF4-FFF2-40B4-BE49-F238E27FC236}">
                <a16:creationId xmlns:a16="http://schemas.microsoft.com/office/drawing/2014/main" id="{1D33F2E0-2991-6AA8-1104-3F9EA96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FF0DC5-1EE3-4446-BD4C-278A48D92925}" type="slidenum">
              <a:rPr lang="it-IT" smtClean="0"/>
              <a:t>‹N›</a:t>
            </a:fld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D4F983D-5E35-AA9E-4F4F-4576EF930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9727"/>
            <a:ext cx="9144000" cy="174231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0278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D688-686E-A1FA-03F0-0A3210357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352875-137D-0A6C-08EE-D4A717C3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13/06/2023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4717B6-1625-7132-937D-E106BF87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49D41B-5013-29C8-826F-BCDDAB80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168DF682-EFD5-056B-A270-CFDA72D0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2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5F1FD6-799F-57F4-95CC-A3883CF64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71600"/>
            <a:ext cx="5181600" cy="48053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0A5161-90D7-1101-8A44-2041748FB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71600"/>
            <a:ext cx="5181600" cy="48053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120FFD4-76EC-E1B1-3032-F0978976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13/06/2023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AB6023-9145-B838-D068-94D41147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D081FCB-FBB3-086F-D23C-56CB1373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DC748E68-F19D-CC0C-C0C5-843654BE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277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71038C-EAED-B409-ED5D-23B813493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20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76A93F-7B64-8CE5-4149-741E687CB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2662"/>
            <a:ext cx="5157787" cy="39370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EC28872-6ADC-4B34-8C88-EF352C47C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620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434B947-DB92-266E-5F11-DFAA95A30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52662"/>
            <a:ext cx="5183188" cy="39370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14A76BA-D732-5C67-3562-645FC25E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13/06/2023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37D9988-F669-1434-8C3F-6256E083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8561F8-23EE-A362-6AAB-1A74DCCA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56524E3C-413B-7BCB-7B14-362FA4B5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585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C2918-6972-03BF-0700-A59236EF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13/06/2023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10782-6089-2C6C-C15B-777B6A18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552B73-393A-4CFC-5BF5-E95FB5E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FCD3745-EEA1-3A33-8198-AD0C2F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442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C2918-6972-03BF-0700-A59236EF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13/06/2023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10782-6089-2C6C-C15B-777B6A18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552B73-393A-4CFC-5BF5-E95FB5E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FCD3745-EEA1-3A33-8198-AD0C2F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85267C2-8A6D-6FAF-9143-D3D8CB91D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56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75ECFC6-43F3-AB0D-4CFC-BDD04595A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13/06/2023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6E48D87-4D7D-85FD-109E-14057013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583DD6-8E8E-AD67-36CA-89F18C03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017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7BE5D7-E03B-399E-5BAA-9FCF45E6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18260"/>
            <a:ext cx="6172200" cy="45427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419E446-9620-A3C4-F6E5-462F21879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26198"/>
            <a:ext cx="3932237" cy="454279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9D22AAC-FD01-F92E-F99E-8EC4729D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13/06/2023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F72D2C8-2879-4F58-AF9C-9EA1BDF9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4564957-6703-FA37-E972-F80294A5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E6F3CD87-AF2D-077C-982F-F32BBEBEC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66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CB5AB35-B348-A1C6-E2FF-8610E645D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10639"/>
            <a:ext cx="6172200" cy="45504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D323860-F74B-34B9-F11C-0612767A4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18577"/>
            <a:ext cx="3932237" cy="45504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40C451-7330-4BE2-A92C-B36D76D4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13/06/2023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F1C5AE-003A-A55F-B415-F1748913F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D4FD1FC-50F6-2B91-EB7B-9CEDF8FC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3D813B52-E421-9D97-3A08-09E927A6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675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3241C76-20C9-972F-7BFA-0A21174CE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5BEAB0-B7D7-5D40-B344-F890634C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13/06/2023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C1F72A-A291-99BF-4B7D-4B6EA181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4E2B73-73EE-E34D-EA62-2ABEB3B9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EC33839-7752-B620-629F-6A7BE26E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7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159B14-531F-50AD-05E6-A8C5F7DD7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51683E8-7B4F-5A95-940F-F6604F458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91E42A-753A-F444-E0AB-CBB14A52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8695-81CA-46B3-BDC7-6C6409999BAF}" type="datetimeFigureOut">
              <a:rPr lang="it-IT" smtClean="0"/>
              <a:t>13/06/2023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20B794-CC40-A692-BD76-58CDCF2F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D071D0-CD49-8B31-EC92-C09F7580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995F-DCB2-40A8-8D13-6BEC100BE6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222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5810F-B601-2E9C-BD04-DBDBCD4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9958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5810F-B601-2E9C-BD04-DBDBCD4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53C613D1-654F-EEF9-F2C2-EE4985D41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3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FA73648-3C67-3D90-A8E2-524CF9F8C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78F6-A810-4E21-8377-7A59C5E664D3}" type="datetimeFigureOut">
              <a:rPr lang="it-IT" smtClean="0"/>
              <a:t>13/06/2023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C599E3D-DF91-F79D-D656-614E53B7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04486E-15E7-11BD-770C-34C10E7F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67B-9E7B-4BF8-98AE-19FB6B232C9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426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90EF4D-26D8-02F6-0745-5E33A406B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9629"/>
            <a:ext cx="10515600" cy="419733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B57C82-0F7F-14F7-572B-C3D2CE9E9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8AE6-FB67-4644-946E-A93E96077CF8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486154-8F62-3739-B378-F51F968E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EACE34-6A5B-F63B-49D5-9ABBB39D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2203-957D-445E-BCA0-9240E9866DCF}" type="slidenum">
              <a:rPr lang="en-GB" smtClean="0"/>
              <a:t>‹N›</a:t>
            </a:fld>
            <a:endParaRPr lang="en-GB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0970D698-39F4-7556-BC64-6AB20281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6" y="365125"/>
            <a:ext cx="5135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34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10BEA-B725-4435-63C9-5866C23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526586-C989-36FB-2839-8A848A09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13/06/2023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0B1AD-6731-46E5-A814-92176BA2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F67F9D-AFAE-DA1A-79BE-EDE8BE7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569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10BEA-B725-4435-63C9-5866C23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526586-C989-36FB-2839-8A848A09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13/06/2023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0B1AD-6731-46E5-A814-92176BA2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F67F9D-AFAE-DA1A-79BE-EDE8BE7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2D87CA10-5B72-853D-AC7E-3CA9C9313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E98C983-B4B0-66B1-7735-2E8C709F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13/06/2023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D723B7C-03A5-D9E2-9A69-AEEDCD8F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7B89B3-84B9-5EC1-83B6-3B417969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6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0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B0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48AB4A1-9417-4DDC-C4C6-5A7552A1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211101-D0B6-2610-3104-6E765A99A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9605A5-2AD3-D2ED-6C92-3089A6344F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25278F6-A810-4E21-8377-7A59C5E664D3}" type="datetimeFigureOut">
              <a:rPr lang="it-IT" smtClean="0"/>
              <a:pPr/>
              <a:t>13/06/2023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BB6ED5-4D33-89A5-B3C8-2028C9EB8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99DA5D-9C34-F928-308C-E6CF07CCA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3D1C67B-9E7B-4BF8-98AE-19FB6B232C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46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8" r:id="rId2"/>
    <p:sldLayoutId id="2147483679" r:id="rId3"/>
    <p:sldLayoutId id="2147483675" r:id="rId4"/>
    <p:sldLayoutId id="2147483676" r:id="rId5"/>
    <p:sldLayoutId id="214748370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0E9013-BD40-B892-351C-BF6AD4A4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80E7A5-728E-1A95-8DEE-ADC518DE1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05F351-7719-AA6A-16C2-DD36EB658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1BE78-BB20-4BAD-9292-FD73D8065393}" type="datetimeFigureOut">
              <a:rPr lang="it-IT" smtClean="0"/>
              <a:t>13/06/2023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306BB2-7AA7-3C99-C233-7A4E5A3D1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124065-C539-30A7-A761-F00F7FE6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723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3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B4051B-BC87-57F2-61FC-719ED1761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9638"/>
            <a:ext cx="10515600" cy="480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F50356-4E32-4E2F-E9CF-A75A117EE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D348F-13EB-43A6-B9D0-17E0A2220AE6}" type="datetimeFigureOut">
              <a:rPr lang="it-IT" smtClean="0"/>
              <a:t>13/06/2023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F71B15-CCF9-C5F1-E1B7-5E9D051C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A572ED-9437-70FC-FA8D-01F364B49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9E7B0F9-15AE-9754-8F8F-09B7BACFDD2E}"/>
              </a:ext>
            </a:extLst>
          </p:cNvPr>
          <p:cNvSpPr/>
          <p:nvPr userDrawn="1"/>
        </p:nvSpPr>
        <p:spPr>
          <a:xfrm>
            <a:off x="0" y="1"/>
            <a:ext cx="12192000" cy="1188719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5EFEE29B-2BFD-6AC7-3219-3653864DA1F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12680" y="180919"/>
            <a:ext cx="1341120" cy="819073"/>
          </a:xfrm>
          <a:prstGeom prst="rect">
            <a:avLst/>
          </a:prstGeom>
        </p:spPr>
      </p:pic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5EFDB76-2F2E-4CD4-901E-56516E76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D87CF96-EF48-2F60-8166-FAD19AAC74F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8200" y="136525"/>
            <a:ext cx="2044987" cy="9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8" r:id="rId2"/>
    <p:sldLayoutId id="2147483699" r:id="rId3"/>
    <p:sldLayoutId id="2147483700" r:id="rId4"/>
    <p:sldLayoutId id="2147483705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68140-1D3E-43CB-2B18-F4113CE45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0980" y="3169727"/>
            <a:ext cx="9144000" cy="1742315"/>
          </a:xfrm>
        </p:spPr>
        <p:txBody>
          <a:bodyPr>
            <a:noAutofit/>
          </a:bodyPr>
          <a:lstStyle/>
          <a:p>
            <a:r>
              <a:rPr lang="it-IT" sz="4400" dirty="0"/>
              <a:t>Human Data Analytics</a:t>
            </a:r>
            <a:br>
              <a:rPr lang="it-IT" sz="4400" dirty="0"/>
            </a:br>
            <a:r>
              <a:rPr lang="it-IT" sz="1800" dirty="0"/>
              <a:t>A.Y. 2022/2023</a:t>
            </a:r>
            <a:br>
              <a:rPr lang="it-IT" sz="4400" dirty="0"/>
            </a:br>
            <a:endParaRPr lang="en-GB" sz="4400" dirty="0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7B3A99CE-E811-5A7A-74F6-C6BC59650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4745"/>
            <a:ext cx="9144000" cy="1208267"/>
          </a:xfrm>
        </p:spPr>
        <p:txBody>
          <a:bodyPr/>
          <a:lstStyle/>
          <a:p>
            <a:r>
              <a:rPr lang="it-IT" i="1" dirty="0" err="1">
                <a:latin typeface="Calibri Light"/>
                <a:ea typeface="+mj-ea"/>
                <a:cs typeface="Calibri"/>
              </a:rPr>
              <a:t>Final</a:t>
            </a:r>
            <a:r>
              <a:rPr lang="it-IT" i="1" dirty="0">
                <a:latin typeface="Calibri Light"/>
                <a:ea typeface="+mj-ea"/>
                <a:cs typeface="Calibri"/>
              </a:rPr>
              <a:t> Project: </a:t>
            </a:r>
            <a:r>
              <a:rPr lang="en-GB" i="1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Lymphoma Subtype Classification</a:t>
            </a:r>
            <a:endParaRPr lang="it-IT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D526CB-4E85-8E09-9B19-BAD458F7F83C}"/>
              </a:ext>
            </a:extLst>
          </p:cNvPr>
          <p:cNvSpPr txBox="1"/>
          <p:nvPr/>
        </p:nvSpPr>
        <p:spPr>
          <a:xfrm>
            <a:off x="0" y="5633012"/>
            <a:ext cx="121920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Gianpietro Nicoletti 2053042</a:t>
            </a:r>
            <a:r>
              <a:rPr lang="it-IT" sz="200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1 </a:t>
            </a:r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, Stefano Campagnola </a:t>
            </a:r>
            <a:r>
              <a:rPr lang="en-GB" sz="2000" b="0" i="1" dirty="0">
                <a:solidFill>
                  <a:schemeClr val="bg1"/>
                </a:solidFill>
                <a:effectLst/>
                <a:latin typeface="Roboto Light (Titoli)"/>
              </a:rPr>
              <a:t>2058080</a:t>
            </a:r>
            <a:r>
              <a:rPr lang="en-GB" sz="2000" b="0" i="1" baseline="30000" dirty="0">
                <a:solidFill>
                  <a:schemeClr val="bg1"/>
                </a:solidFill>
                <a:effectLst/>
                <a:latin typeface="Roboto Light (Titoli)"/>
              </a:rPr>
              <a:t>2</a:t>
            </a:r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ECF1C2-167A-F555-1ACA-9549944133A7}"/>
              </a:ext>
            </a:extLst>
          </p:cNvPr>
          <p:cNvSpPr txBox="1"/>
          <p:nvPr/>
        </p:nvSpPr>
        <p:spPr>
          <a:xfrm>
            <a:off x="0" y="6045029"/>
            <a:ext cx="12192001" cy="453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GB" sz="105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1</a:t>
            </a:r>
            <a:r>
              <a:rPr lang="en-GB" sz="105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Department of Information Engineering, ICT for Internet and Multimedia, University of Padua</a:t>
            </a:r>
          </a:p>
          <a:p>
            <a:pPr algn="ctr">
              <a:spcBef>
                <a:spcPts val="300"/>
              </a:spcBef>
            </a:pPr>
            <a:r>
              <a:rPr lang="en-GB" sz="105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2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+mj-lt"/>
              </a:rPr>
              <a:t>Department of Physics and Astronomy, Physics of Data, </a:t>
            </a:r>
            <a:r>
              <a:rPr lang="en-GB" sz="105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University of Padua</a:t>
            </a:r>
          </a:p>
        </p:txBody>
      </p:sp>
    </p:spTree>
    <p:extLst>
      <p:ext uri="{BB962C8B-B14F-4D97-AF65-F5344CB8AC3E}">
        <p14:creationId xmlns:p14="http://schemas.microsoft.com/office/powerpoint/2010/main" val="3619160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AED7E76-172F-59B4-2716-71D970BF8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Lymphoma is a type of cancer that affects the lymphatic system</a:t>
            </a:r>
          </a:p>
          <a:p>
            <a:r>
              <a:rPr lang="it-IT" dirty="0"/>
              <a:t>Digital </a:t>
            </a:r>
            <a:r>
              <a:rPr lang="it-IT" dirty="0" err="1"/>
              <a:t>pathology</a:t>
            </a:r>
            <a:r>
              <a:rPr lang="it-IT" dirty="0"/>
              <a:t> </a:t>
            </a:r>
            <a:r>
              <a:rPr lang="en-US" dirty="0"/>
              <a:t>involves the capture, storage, sharing, and analysis of high-resolution images of microscopic slides</a:t>
            </a:r>
          </a:p>
          <a:p>
            <a:r>
              <a:rPr lang="en-US" dirty="0"/>
              <a:t>Relation between the two: digital pathology has a significant impact on the diagnosis, consultation, research, and overall management of lymphoma</a:t>
            </a: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F7EB1B2-3DDC-15AF-DD22-4375D0A2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8500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C38DE85-DBF3-A098-D490-A650B8017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638"/>
            <a:ext cx="8218251" cy="4807325"/>
          </a:xfrm>
        </p:spPr>
        <p:txBody>
          <a:bodyPr/>
          <a:lstStyle/>
          <a:p>
            <a:r>
              <a:rPr lang="it-IT" dirty="0"/>
              <a:t>374 RGB images from the </a:t>
            </a:r>
            <a:r>
              <a:rPr lang="en-US" dirty="0"/>
              <a:t>National Institute of Ageing (NIA) of size 1388x1040</a:t>
            </a:r>
          </a:p>
          <a:p>
            <a:r>
              <a:rPr lang="it-IT" dirty="0"/>
              <a:t>Three classes:</a:t>
            </a:r>
          </a:p>
          <a:p>
            <a:pPr lvl="1"/>
            <a:r>
              <a:rPr lang="it-IT" dirty="0" err="1"/>
              <a:t>Chronic</a:t>
            </a:r>
            <a:r>
              <a:rPr lang="it-IT" dirty="0"/>
              <a:t> </a:t>
            </a:r>
            <a:r>
              <a:rPr lang="it-IT" dirty="0" err="1"/>
              <a:t>lymphocytic</a:t>
            </a:r>
            <a:r>
              <a:rPr lang="it-IT" dirty="0"/>
              <a:t> </a:t>
            </a:r>
            <a:r>
              <a:rPr lang="it-IT" dirty="0" err="1"/>
              <a:t>leukaemia</a:t>
            </a:r>
            <a:r>
              <a:rPr lang="it-IT" dirty="0"/>
              <a:t> (CLL)</a:t>
            </a:r>
          </a:p>
          <a:p>
            <a:pPr lvl="1"/>
            <a:r>
              <a:rPr lang="it-IT" dirty="0" err="1"/>
              <a:t>Follicular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 (FL)</a:t>
            </a:r>
          </a:p>
          <a:p>
            <a:pPr lvl="1"/>
            <a:r>
              <a:rPr lang="it-IT" dirty="0" err="1"/>
              <a:t>Mantle</a:t>
            </a:r>
            <a:r>
              <a:rPr lang="it-IT" dirty="0"/>
              <a:t> </a:t>
            </a:r>
            <a:r>
              <a:rPr lang="it-IT" dirty="0" err="1"/>
              <a:t>cell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 (MCL)</a:t>
            </a:r>
          </a:p>
          <a:p>
            <a:r>
              <a:rPr lang="it-IT" dirty="0"/>
              <a:t>Train/</a:t>
            </a:r>
            <a:r>
              <a:rPr lang="it-IT" dirty="0" err="1"/>
              <a:t>validation</a:t>
            </a:r>
            <a:r>
              <a:rPr lang="it-IT" dirty="0"/>
              <a:t>/test splitting:</a:t>
            </a:r>
          </a:p>
          <a:p>
            <a:pPr lvl="1"/>
            <a:r>
              <a:rPr lang="it-IT" dirty="0"/>
              <a:t>70% </a:t>
            </a:r>
            <a:r>
              <a:rPr lang="it-IT" dirty="0" err="1"/>
              <a:t>train</a:t>
            </a:r>
            <a:endParaRPr lang="it-IT" dirty="0"/>
          </a:p>
          <a:p>
            <a:pPr lvl="1"/>
            <a:r>
              <a:rPr lang="it-IT" dirty="0"/>
              <a:t>10% </a:t>
            </a:r>
            <a:r>
              <a:rPr lang="it-IT" dirty="0" err="1"/>
              <a:t>validation</a:t>
            </a:r>
            <a:endParaRPr lang="it-IT" dirty="0"/>
          </a:p>
          <a:p>
            <a:pPr lvl="1"/>
            <a:r>
              <a:rPr lang="it-IT" dirty="0"/>
              <a:t>20% test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9E6A800-6266-9E8B-CC19-B02AEAE6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</a:t>
            </a:r>
          </a:p>
        </p:txBody>
      </p:sp>
      <p:pic>
        <p:nvPicPr>
          <p:cNvPr id="5" name="Immagine 4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718B4C8F-AA92-6FB3-EF93-5BDA2E871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438" y="1281503"/>
            <a:ext cx="2905749" cy="53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0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linea, diagramma, Rettangolo&#10;&#10;Descrizione generata automaticamente">
            <a:extLst>
              <a:ext uri="{FF2B5EF4-FFF2-40B4-BE49-F238E27FC236}">
                <a16:creationId xmlns:a16="http://schemas.microsoft.com/office/drawing/2014/main" id="{0F4E01E0-930F-DBEB-AECC-9BE062FD9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35" y="2089419"/>
            <a:ext cx="10639529" cy="3368135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57DD002C-A978-C24A-4F67-FD7C3009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191590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0847B4F-B4FB-85DD-30F2-1FCBC946F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Each</a:t>
            </a:r>
            <a:r>
              <a:rPr lang="it-IT" dirty="0"/>
              <a:t> image </a:t>
            </a:r>
            <a:r>
              <a:rPr lang="it-IT" dirty="0" err="1"/>
              <a:t>is</a:t>
            </a:r>
            <a:r>
              <a:rPr lang="it-IT" dirty="0"/>
              <a:t> split in 40 patches of size 128x128</a:t>
            </a:r>
          </a:p>
          <a:p>
            <a:r>
              <a:rPr lang="it-IT" dirty="0"/>
              <a:t>Random </a:t>
            </a:r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to the </a:t>
            </a:r>
            <a:r>
              <a:rPr lang="it-IT" dirty="0" err="1"/>
              <a:t>train</a:t>
            </a:r>
            <a:r>
              <a:rPr lang="it-IT" dirty="0"/>
              <a:t> patches</a:t>
            </a:r>
          </a:p>
          <a:p>
            <a:r>
              <a:rPr lang="it-IT" dirty="0"/>
              <a:t>Label of the patches </a:t>
            </a:r>
            <a:r>
              <a:rPr lang="it-IT" dirty="0" err="1"/>
              <a:t>same</a:t>
            </a:r>
            <a:r>
              <a:rPr lang="it-IT" dirty="0"/>
              <a:t> of the source image</a:t>
            </a:r>
          </a:p>
          <a:p>
            <a:r>
              <a:rPr lang="it-IT" dirty="0"/>
              <a:t>Label </a:t>
            </a:r>
            <a:r>
              <a:rPr lang="it-IT" dirty="0" err="1"/>
              <a:t>smoothing</a:t>
            </a:r>
            <a:endParaRPr lang="it-IT" dirty="0"/>
          </a:p>
          <a:p>
            <a:r>
              <a:rPr lang="it-IT" dirty="0"/>
              <a:t>Image RGB </a:t>
            </a:r>
            <a:r>
              <a:rPr lang="it-IT" dirty="0" err="1"/>
              <a:t>channels</a:t>
            </a:r>
            <a:r>
              <a:rPr lang="it-IT" dirty="0"/>
              <a:t> </a:t>
            </a:r>
            <a:r>
              <a:rPr lang="it-IT" dirty="0" err="1"/>
              <a:t>rescaled</a:t>
            </a:r>
            <a:r>
              <a:rPr lang="it-IT" dirty="0"/>
              <a:t> to [0,1]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4089672-3370-AF9E-A7A2-A248E77E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preprocessing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1231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6F05EE8-449A-AC02-696D-DE492C2C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Self-supervised learning is a machine learning technique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in which a model learns to extract meaningful representations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or features from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unlabelled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data</a:t>
            </a:r>
          </a:p>
          <a:p>
            <a:r>
              <a:rPr lang="it-IT" dirty="0" err="1"/>
              <a:t>Pretext</a:t>
            </a:r>
            <a:r>
              <a:rPr lang="it-IT" dirty="0"/>
              <a:t> task </a:t>
            </a:r>
            <a:r>
              <a:rPr lang="it-IT" dirty="0" err="1"/>
              <a:t>is</a:t>
            </a:r>
            <a:r>
              <a:rPr lang="it-IT" dirty="0"/>
              <a:t> a side </a:t>
            </a:r>
            <a:r>
              <a:rPr lang="it-IT" dirty="0" err="1"/>
              <a:t>objective</a:t>
            </a:r>
            <a:r>
              <a:rPr lang="it-IT" dirty="0"/>
              <a:t> of the model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guides</a:t>
            </a:r>
            <a:r>
              <a:rPr lang="it-IT" dirty="0"/>
              <a:t> the achievement of the </a:t>
            </a:r>
            <a:r>
              <a:rPr lang="it-IT" dirty="0" err="1"/>
              <a:t>main</a:t>
            </a:r>
            <a:r>
              <a:rPr lang="it-IT" dirty="0"/>
              <a:t> task:</a:t>
            </a:r>
          </a:p>
          <a:p>
            <a:pPr lvl="1"/>
            <a:r>
              <a:rPr lang="it-IT" dirty="0" err="1"/>
              <a:t>Pretext</a:t>
            </a:r>
            <a:r>
              <a:rPr lang="it-IT" dirty="0"/>
              <a:t> task </a:t>
            </a:r>
            <a:r>
              <a:rPr lang="it-IT" dirty="0">
                <a:sym typeface="Wingdings" panose="05000000000000000000" pitchFamily="2" charset="2"/>
              </a:rPr>
              <a:t> image </a:t>
            </a:r>
            <a:r>
              <a:rPr lang="it-IT" dirty="0" err="1">
                <a:sym typeface="Wingdings" panose="05000000000000000000" pitchFamily="2" charset="2"/>
              </a:rPr>
              <a:t>reconstruction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Main</a:t>
            </a:r>
            <a:r>
              <a:rPr lang="it-IT" dirty="0">
                <a:sym typeface="Wingdings" panose="05000000000000000000" pitchFamily="2" charset="2"/>
              </a:rPr>
              <a:t> task  image </a:t>
            </a:r>
            <a:r>
              <a:rPr lang="it-IT" dirty="0" err="1">
                <a:sym typeface="Wingdings" panose="05000000000000000000" pitchFamily="2" charset="2"/>
              </a:rPr>
              <a:t>classification</a:t>
            </a:r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In </a:t>
            </a:r>
            <a:r>
              <a:rPr lang="it-IT" dirty="0" err="1">
                <a:sym typeface="Wingdings" panose="05000000000000000000" pitchFamily="2" charset="2"/>
              </a:rPr>
              <a:t>our</a:t>
            </a:r>
            <a:r>
              <a:rPr lang="it-IT" dirty="0">
                <a:sym typeface="Wingdings" panose="05000000000000000000" pitchFamily="2" charset="2"/>
              </a:rPr>
              <a:t> case image </a:t>
            </a:r>
            <a:r>
              <a:rPr lang="it-IT" dirty="0" err="1">
                <a:sym typeface="Wingdings" panose="05000000000000000000" pitchFamily="2" charset="2"/>
              </a:rPr>
              <a:t>reconstruction</a:t>
            </a:r>
            <a:r>
              <a:rPr lang="it-IT" dirty="0">
                <a:sym typeface="Wingdings" panose="05000000000000000000" pitchFamily="2" charset="2"/>
              </a:rPr>
              <a:t> task </a:t>
            </a:r>
            <a:r>
              <a:rPr lang="it-IT" dirty="0" err="1">
                <a:sym typeface="Wingdings" panose="05000000000000000000" pitchFamily="2" charset="2"/>
              </a:rPr>
              <a:t>will</a:t>
            </a:r>
            <a:r>
              <a:rPr lang="it-IT" dirty="0">
                <a:sym typeface="Wingdings" panose="05000000000000000000" pitchFamily="2" charset="2"/>
              </a:rPr>
              <a:t> help to </a:t>
            </a:r>
            <a:r>
              <a:rPr lang="it-IT" dirty="0" err="1">
                <a:sym typeface="Wingdings" panose="05000000000000000000" pitchFamily="2" charset="2"/>
              </a:rPr>
              <a:t>construct</a:t>
            </a:r>
            <a:r>
              <a:rPr lang="it-IT" dirty="0">
                <a:sym typeface="Wingdings" panose="05000000000000000000" pitchFamily="2" charset="2"/>
              </a:rPr>
              <a:t> a </a:t>
            </a:r>
            <a:r>
              <a:rPr lang="it-IT" dirty="0" err="1">
                <a:sym typeface="Wingdings" panose="05000000000000000000" pitchFamily="2" charset="2"/>
              </a:rPr>
              <a:t>better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latent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representation</a:t>
            </a:r>
            <a:r>
              <a:rPr lang="it-IT" dirty="0">
                <a:sym typeface="Wingdings" panose="05000000000000000000" pitchFamily="2" charset="2"/>
              </a:rPr>
              <a:t> in </a:t>
            </a:r>
            <a:r>
              <a:rPr lang="it-IT" dirty="0" err="1">
                <a:sym typeface="Wingdings" panose="05000000000000000000" pitchFamily="2" charset="2"/>
              </a:rPr>
              <a:t>our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autoencoder</a:t>
            </a:r>
            <a:r>
              <a:rPr lang="it-IT" dirty="0">
                <a:sym typeface="Wingdings" panose="05000000000000000000" pitchFamily="2" charset="2"/>
              </a:rPr>
              <a:t> model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95BFAC7-2256-ACA4-7AC1-3ACF7F76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Self-</a:t>
            </a:r>
            <a:r>
              <a:rPr lang="it-IT" dirty="0" err="1"/>
              <a:t>supervised</a:t>
            </a:r>
            <a:r>
              <a:rPr lang="it-IT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3840224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EE6409C4-BE54-916D-2BA3-77F3EDCBE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532" y="1451924"/>
            <a:ext cx="7344383" cy="527397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82EDEDBC-F454-26DE-55B3-48EFECE2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Architecture</a:t>
            </a:r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F7990574-1C63-8C04-5846-AF6087BAB2AC}"/>
              </a:ext>
            </a:extLst>
          </p:cNvPr>
          <p:cNvSpPr txBox="1">
            <a:spLocks/>
          </p:cNvSpPr>
          <p:nvPr/>
        </p:nvSpPr>
        <p:spPr>
          <a:xfrm>
            <a:off x="838200" y="1369638"/>
            <a:ext cx="3276600" cy="480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sym typeface="Wingdings" panose="05000000000000000000" pitchFamily="2" charset="2"/>
              </a:rPr>
              <a:t>Classifier includes the encoder part + </a:t>
            </a:r>
            <a:r>
              <a:rPr lang="en-US" dirty="0" err="1">
                <a:latin typeface="Arial" panose="020B0604020202020204" pitchFamily="34" charset="0"/>
                <a:sym typeface="Wingdings" panose="05000000000000000000" pitchFamily="2" charset="2"/>
              </a:rPr>
              <a:t>softmax</a:t>
            </a:r>
            <a:endParaRPr lang="en-US" dirty="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it-IT" dirty="0" err="1">
                <a:sym typeface="Wingdings" panose="05000000000000000000" pitchFamily="2" charset="2"/>
              </a:rPr>
              <a:t>Autoencoder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is</a:t>
            </a:r>
            <a:r>
              <a:rPr lang="it-IT" dirty="0">
                <a:sym typeface="Wingdings" panose="05000000000000000000" pitchFamily="2" charset="2"/>
              </a:rPr>
              <a:t> encoder +  decoder + </a:t>
            </a:r>
            <a:r>
              <a:rPr lang="it-IT" dirty="0" err="1">
                <a:sym typeface="Wingdings" panose="05000000000000000000" pitchFamily="2" charset="2"/>
              </a:rPr>
              <a:t>sigmoid</a:t>
            </a:r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Skip connections </a:t>
            </a:r>
            <a:r>
              <a:rPr lang="it-IT" dirty="0" err="1">
                <a:sym typeface="Wingdings" panose="05000000000000000000" pitchFamily="2" charset="2"/>
              </a:rPr>
              <a:t>inspired</a:t>
            </a:r>
            <a:r>
              <a:rPr lang="it-IT" dirty="0">
                <a:sym typeface="Wingdings" panose="05000000000000000000" pitchFamily="2" charset="2"/>
              </a:rPr>
              <a:t> by U-net</a:t>
            </a:r>
          </a:p>
        </p:txBody>
      </p:sp>
    </p:spTree>
    <p:extLst>
      <p:ext uri="{BB962C8B-B14F-4D97-AF65-F5344CB8AC3E}">
        <p14:creationId xmlns:p14="http://schemas.microsoft.com/office/powerpoint/2010/main" val="3821786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FC66FE3-0BA9-899A-0880-3890883EB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9727"/>
            <a:ext cx="9144000" cy="1402273"/>
          </a:xfrm>
        </p:spPr>
        <p:txBody>
          <a:bodyPr>
            <a:normAutofit fontScale="90000"/>
          </a:bodyPr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1593824"/>
      </p:ext>
    </p:extLst>
  </p:cSld>
  <p:clrMapOvr>
    <a:masterClrMapping/>
  </p:clrMapOvr>
</p:sld>
</file>

<file path=ppt/theme/theme1.xml><?xml version="1.0" encoding="utf-8"?>
<a:theme xmlns:a="http://schemas.openxmlformats.org/drawingml/2006/main" name="Unipd_Ross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pd_Bi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p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A534966C3A1194B904DA8ABF2BCE99D" ma:contentTypeVersion="11" ma:contentTypeDescription="Creare un nuovo documento." ma:contentTypeScope="" ma:versionID="e4cc93d2f6da2330b839192a5bea5040">
  <xsd:schema xmlns:xsd="http://www.w3.org/2001/XMLSchema" xmlns:xs="http://www.w3.org/2001/XMLSchema" xmlns:p="http://schemas.microsoft.com/office/2006/metadata/properties" xmlns:ns3="aa815ce1-f09d-44ce-9b53-a1c5bdff19c2" xmlns:ns4="0102ec0a-f5f0-4e8c-9a91-85916c4610ec" targetNamespace="http://schemas.microsoft.com/office/2006/metadata/properties" ma:root="true" ma:fieldsID="4955e9b0370d1660c352314929ebe597" ns3:_="" ns4:_="">
    <xsd:import namespace="aa815ce1-f09d-44ce-9b53-a1c5bdff19c2"/>
    <xsd:import namespace="0102ec0a-f5f0-4e8c-9a91-85916c4610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15ce1-f09d-44ce-9b53-a1c5bdff19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02ec0a-f5f0-4e8c-9a91-85916c46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31F445-0C94-4CD3-9AC5-13C08D5D035D}">
  <ds:schemaRefs>
    <ds:schemaRef ds:uri="0102ec0a-f5f0-4e8c-9a91-85916c4610ec"/>
    <ds:schemaRef ds:uri="aa815ce1-f09d-44ce-9b53-a1c5bdff19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DDDD800-8FF0-4D9E-AB8D-7355526A1FE0}">
  <ds:schemaRefs>
    <ds:schemaRef ds:uri="0102ec0a-f5f0-4e8c-9a91-85916c4610ec"/>
    <ds:schemaRef ds:uri="aa815ce1-f09d-44ce-9b53-a1c5bdff19c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E492EBF-A18F-444C-B562-31B5876ADD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297</Words>
  <Application>Microsoft Office PowerPoint</Application>
  <PresentationFormat>Widescreen</PresentationFormat>
  <Paragraphs>38</Paragraphs>
  <Slides>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Roboto</vt:lpstr>
      <vt:lpstr>Roboto Light</vt:lpstr>
      <vt:lpstr>Roboto Light (Titoli)</vt:lpstr>
      <vt:lpstr>Unipd_Rosso</vt:lpstr>
      <vt:lpstr>Unipd_Bianco</vt:lpstr>
      <vt:lpstr>Unipd</vt:lpstr>
      <vt:lpstr>Human Data Analytics A.Y. 2022/2023 </vt:lpstr>
      <vt:lpstr>What is Lymphoma?</vt:lpstr>
      <vt:lpstr>Dataset</vt:lpstr>
      <vt:lpstr>Pipeline</vt:lpstr>
      <vt:lpstr>Data preprocessing</vt:lpstr>
      <vt:lpstr>Self-supervised learning</vt:lpstr>
      <vt:lpstr>Architecture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Simone Bortolin</dc:creator>
  <cp:lastModifiedBy>Campagnola Stefano</cp:lastModifiedBy>
  <cp:revision>59</cp:revision>
  <dcterms:created xsi:type="dcterms:W3CDTF">2022-05-09T17:46:52Z</dcterms:created>
  <dcterms:modified xsi:type="dcterms:W3CDTF">2023-06-13T10:02:27Z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0x0101002A534966C3A1194B904DA8ABF2BCE99D</vt:lpwstr>
  </property>
</Properties>
</file>